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1" r:id="rId3"/>
    <p:sldId id="257" r:id="rId4"/>
    <p:sldId id="259" r:id="rId5"/>
    <p:sldId id="266" r:id="rId6"/>
    <p:sldId id="258" r:id="rId7"/>
    <p:sldId id="267" r:id="rId8"/>
    <p:sldId id="260" r:id="rId9"/>
    <p:sldId id="268" r:id="rId10"/>
    <p:sldId id="262" r:id="rId11"/>
    <p:sldId id="265" r:id="rId12"/>
    <p:sldId id="276" r:id="rId13"/>
    <p:sldId id="272" r:id="rId14"/>
    <p:sldId id="263" r:id="rId15"/>
    <p:sldId id="269" r:id="rId16"/>
    <p:sldId id="270" r:id="rId17"/>
    <p:sldId id="271" r:id="rId18"/>
    <p:sldId id="274" r:id="rId19"/>
    <p:sldId id="273" r:id="rId20"/>
    <p:sldId id="277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243D6-131F-4262-81B3-6F687663F4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16925-7B0D-40E9-B161-3D53AC9D0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0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16925-7B0D-40E9-B161-3D53AC9D07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7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5E6E05-6503-43D6-8684-6B5A2CC517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CB6A2EE-BD0D-46FE-99F6-096032D96E36}" type="datetimeFigureOut">
              <a:rPr lang="en-US" smtClean="0"/>
              <a:t>4/5/2016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4400" dirty="0" smtClean="0"/>
              <a:t>How does a bank create money?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Now suppose Billy Bob borrows $900 to buy a car from Jimmy. </a:t>
            </a:r>
          </a:p>
          <a:p>
            <a:endParaRPr lang="en-US" dirty="0" smtClean="0"/>
          </a:p>
          <a:p>
            <a:pPr marL="11430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Assets</a:t>
            </a:r>
            <a:r>
              <a:rPr lang="en-US" dirty="0" smtClean="0"/>
              <a:t>				</a:t>
            </a:r>
            <a:r>
              <a:rPr lang="en-US" b="1" dirty="0" smtClean="0">
                <a:solidFill>
                  <a:srgbClr val="C00000"/>
                </a:solidFill>
              </a:rPr>
              <a:t>Liabilities</a:t>
            </a:r>
            <a:endParaRPr lang="en-US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Total Reserves: 			    DDAs (checking accts):   $1,000</a:t>
            </a:r>
          </a:p>
          <a:p>
            <a:pPr>
              <a:buFontTx/>
              <a:buChar char="-"/>
            </a:pPr>
            <a:r>
              <a:rPr lang="en-US" sz="2000" dirty="0" smtClean="0"/>
              <a:t>Required Reserves: 	$100				</a:t>
            </a:r>
          </a:p>
          <a:p>
            <a:pPr>
              <a:buFontTx/>
              <a:buChar char="-"/>
            </a:pPr>
            <a:r>
              <a:rPr lang="en-US" sz="2000" dirty="0" smtClean="0"/>
              <a:t>Excess Reserves: 	       0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Loans:			$900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Securities: 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b="1" dirty="0" smtClean="0"/>
              <a:t>Total: </a:t>
            </a:r>
            <a:r>
              <a:rPr lang="en-US" sz="2000" dirty="0" smtClean="0"/>
              <a:t>			$1,000		</a:t>
            </a:r>
            <a:r>
              <a:rPr lang="en-US" sz="2000" b="1" dirty="0" smtClean="0"/>
              <a:t>Total</a:t>
            </a:r>
            <a:r>
              <a:rPr lang="en-US" sz="2000" dirty="0" smtClean="0"/>
              <a:t>: 		$1,000</a:t>
            </a:r>
          </a:p>
          <a:p>
            <a:pPr marL="114300" indent="0">
              <a:buNone/>
            </a:pPr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2438400"/>
            <a:ext cx="807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2846" y="24384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52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4400" dirty="0" smtClean="0"/>
              <a:t>How does a bank create money?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Suppose Jimmy banks at the same bank as Billy Bob and deposits the money in his checking account.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Assets</a:t>
            </a:r>
            <a:r>
              <a:rPr lang="en-US" dirty="0" smtClean="0"/>
              <a:t>				</a:t>
            </a:r>
            <a:r>
              <a:rPr lang="en-US" b="1" dirty="0" smtClean="0">
                <a:solidFill>
                  <a:srgbClr val="C00000"/>
                </a:solidFill>
              </a:rPr>
              <a:t>Liabilities</a:t>
            </a:r>
            <a:endParaRPr lang="en-US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Total Reserves:  			    DDAs (checking accts):   $1,000</a:t>
            </a:r>
          </a:p>
          <a:p>
            <a:pPr>
              <a:buFontTx/>
              <a:buChar char="-"/>
            </a:pPr>
            <a:r>
              <a:rPr lang="en-US" sz="2000" dirty="0" smtClean="0"/>
              <a:t>Required Reserves: 	$190				$   900	</a:t>
            </a:r>
          </a:p>
          <a:p>
            <a:pPr>
              <a:buFontTx/>
              <a:buChar char="-"/>
            </a:pPr>
            <a:r>
              <a:rPr lang="en-US" sz="2000" dirty="0" smtClean="0"/>
              <a:t>Excess Reserves: 	$810</a:t>
            </a:r>
          </a:p>
          <a:p>
            <a:pPr marL="114300" indent="0">
              <a:buNone/>
            </a:pPr>
            <a:endParaRPr lang="en-US" sz="2000" dirty="0" smtClean="0"/>
          </a:p>
          <a:p>
            <a:pPr marL="114300" indent="0">
              <a:buNone/>
            </a:pPr>
            <a:r>
              <a:rPr lang="en-US" sz="2000" dirty="0" smtClean="0"/>
              <a:t>Loans:			$900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Securities: 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b="1" dirty="0" smtClean="0"/>
              <a:t>Total: </a:t>
            </a:r>
            <a:r>
              <a:rPr lang="en-US" sz="2000" dirty="0" smtClean="0"/>
              <a:t>			$1,900		</a:t>
            </a:r>
            <a:r>
              <a:rPr lang="en-US" sz="2000" b="1" dirty="0" smtClean="0"/>
              <a:t>Total</a:t>
            </a:r>
            <a:r>
              <a:rPr lang="en-US" sz="2000" dirty="0" smtClean="0"/>
              <a:t>: 		$1,900</a:t>
            </a:r>
          </a:p>
          <a:p>
            <a:pPr marL="114300" indent="0">
              <a:buNone/>
            </a:pPr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2438400"/>
            <a:ext cx="807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2846" y="24384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48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4400" dirty="0" smtClean="0"/>
              <a:t>How does a bank create money?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Simplified T-account for a bank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Assets</a:t>
            </a:r>
            <a:r>
              <a:rPr lang="en-US" dirty="0" smtClean="0"/>
              <a:t>				</a:t>
            </a:r>
            <a:r>
              <a:rPr lang="en-US" b="1" dirty="0" smtClean="0">
                <a:solidFill>
                  <a:srgbClr val="C00000"/>
                </a:solidFill>
              </a:rPr>
              <a:t>Liabilities</a:t>
            </a:r>
            <a:endParaRPr lang="en-US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Total Reserves:			    Demand Deposits (checking accts)</a:t>
            </a:r>
          </a:p>
          <a:p>
            <a:pPr>
              <a:buFontTx/>
              <a:buChar char="-"/>
            </a:pPr>
            <a:r>
              <a:rPr lang="en-US" sz="2000" dirty="0" smtClean="0"/>
              <a:t>Required Reserves</a:t>
            </a:r>
          </a:p>
          <a:p>
            <a:pPr>
              <a:buFontTx/>
              <a:buChar char="-"/>
            </a:pPr>
            <a:r>
              <a:rPr lang="en-US" sz="2000" dirty="0" smtClean="0"/>
              <a:t>Excess Reserves 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Loans: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Securities: 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b="1" dirty="0" smtClean="0"/>
              <a:t>Total: </a:t>
            </a:r>
            <a:r>
              <a:rPr lang="en-US" sz="2000" dirty="0" smtClean="0"/>
              <a:t>					</a:t>
            </a:r>
            <a:r>
              <a:rPr lang="en-US" sz="2000" b="1" dirty="0" smtClean="0"/>
              <a:t>Total</a:t>
            </a:r>
            <a:r>
              <a:rPr lang="en-US" sz="2000" dirty="0" smtClean="0"/>
              <a:t>: </a:t>
            </a:r>
          </a:p>
          <a:p>
            <a:pPr marL="114300" indent="0">
              <a:buNone/>
            </a:pPr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2438400"/>
            <a:ext cx="807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2846" y="24384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matters?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more loans </a:t>
            </a:r>
            <a:r>
              <a:rPr lang="en-US" dirty="0" smtClean="0"/>
              <a:t>banks make, the </a:t>
            </a:r>
            <a:r>
              <a:rPr lang="en-US" b="1" dirty="0" smtClean="0">
                <a:solidFill>
                  <a:srgbClr val="C00000"/>
                </a:solidFill>
              </a:rPr>
              <a:t>more money </a:t>
            </a:r>
            <a:r>
              <a:rPr lang="en-US" dirty="0" smtClean="0"/>
              <a:t>is put into the economy. </a:t>
            </a:r>
          </a:p>
          <a:p>
            <a:endParaRPr lang="en-US" dirty="0" smtClean="0"/>
          </a:p>
          <a:p>
            <a:r>
              <a:rPr lang="en-US" dirty="0" smtClean="0"/>
              <a:t>What do you think happens when there is more money in circulation? </a:t>
            </a:r>
          </a:p>
          <a:p>
            <a:endParaRPr lang="en-US" dirty="0" smtClean="0"/>
          </a:p>
          <a:p>
            <a:r>
              <a:rPr lang="en-US" dirty="0" smtClean="0"/>
              <a:t>Inflation… who are the winners and losers?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So how can we control inflation?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3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Welcome to the </a:t>
            </a:r>
            <a:r>
              <a:rPr lang="en-US" sz="4000" b="1" dirty="0" smtClean="0"/>
              <a:t>Federal Reserve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“Fed” is in charge of controlling our money supply (M1 &amp; M2) </a:t>
            </a:r>
          </a:p>
          <a:p>
            <a:endParaRPr lang="en-US" dirty="0" smtClean="0"/>
          </a:p>
          <a:p>
            <a:r>
              <a:rPr lang="en-US" dirty="0" smtClean="0"/>
              <a:t>It is our </a:t>
            </a:r>
            <a:r>
              <a:rPr lang="en-US" b="1" dirty="0" smtClean="0">
                <a:solidFill>
                  <a:srgbClr val="C00000"/>
                </a:solidFill>
              </a:rPr>
              <a:t>central bank 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dirty="0" smtClean="0"/>
              <a:t>But it isn’t exactly one single bank. </a:t>
            </a:r>
            <a:endParaRPr lang="en-US" dirty="0"/>
          </a:p>
        </p:txBody>
      </p:sp>
      <p:sp>
        <p:nvSpPr>
          <p:cNvPr id="4" name="AutoShape 2" descr="http://images.slideplayer.com/10/2815946/slides/slide_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images.slideplayer.com/10/2815946/slides/slide_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60"/>
          <a:stretch/>
        </p:blipFill>
        <p:spPr bwMode="auto">
          <a:xfrm>
            <a:off x="-1" y="1184944"/>
            <a:ext cx="9142019" cy="567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5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Monetary Policy</a:t>
            </a:r>
            <a:r>
              <a:rPr lang="en-US" sz="3600" dirty="0" smtClean="0"/>
              <a:t>: Three tools of the Fed to control the money supply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b="1" dirty="0" smtClean="0"/>
              <a:t>Raising or lowering the reserve requirement</a:t>
            </a:r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marL="571500" indent="-457200">
              <a:buFont typeface="+mj-lt"/>
              <a:buAutoNum type="arabicPeriod"/>
            </a:pPr>
            <a:r>
              <a:rPr lang="en-US" b="1" dirty="0" smtClean="0"/>
              <a:t>Raising or lowering the </a:t>
            </a:r>
            <a:r>
              <a:rPr lang="en-US" b="1" dirty="0" smtClean="0">
                <a:solidFill>
                  <a:srgbClr val="C00000"/>
                </a:solidFill>
              </a:rPr>
              <a:t>discount rate </a:t>
            </a:r>
          </a:p>
          <a:p>
            <a:pPr lvl="1"/>
            <a:r>
              <a:rPr lang="en-US" dirty="0" smtClean="0"/>
              <a:t>The discount rate is what it costs a bank to borrow money from the Fed</a:t>
            </a:r>
          </a:p>
          <a:p>
            <a:pPr marL="571500" indent="-457200">
              <a:buFont typeface="+mj-lt"/>
              <a:buAutoNum type="arabicPeriod"/>
            </a:pPr>
            <a:endParaRPr lang="en-US" b="1" dirty="0"/>
          </a:p>
          <a:p>
            <a:pPr marL="571500" indent="-457200">
              <a:buFont typeface="+mj-lt"/>
              <a:buAutoNum type="arabicPeriod"/>
            </a:pPr>
            <a:r>
              <a:rPr lang="en-US" b="1" dirty="0" smtClean="0"/>
              <a:t>Buying or selling bonds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650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Assets</a:t>
            </a:r>
            <a:r>
              <a:rPr lang="en-US" dirty="0" smtClean="0"/>
              <a:t>				</a:t>
            </a:r>
            <a:r>
              <a:rPr lang="en-US" b="1" dirty="0" smtClean="0">
                <a:solidFill>
                  <a:srgbClr val="C00000"/>
                </a:solidFill>
              </a:rPr>
              <a:t>Liabilities</a:t>
            </a:r>
            <a:endParaRPr lang="en-US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Total Reserves:			    Demand Deposits (checking accts)</a:t>
            </a:r>
          </a:p>
          <a:p>
            <a:pPr>
              <a:buFontTx/>
              <a:buChar char="-"/>
            </a:pPr>
            <a:r>
              <a:rPr lang="en-US" sz="2000" dirty="0" smtClean="0"/>
              <a:t>Required Reserves</a:t>
            </a:r>
          </a:p>
          <a:p>
            <a:pPr>
              <a:buFontTx/>
              <a:buChar char="-"/>
            </a:pPr>
            <a:r>
              <a:rPr lang="en-US" sz="2000" dirty="0" smtClean="0"/>
              <a:t>Excess Reserves 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Loans: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Securities: 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b="1" dirty="0" smtClean="0"/>
              <a:t>Total: </a:t>
            </a:r>
            <a:r>
              <a:rPr lang="en-US" sz="2000" dirty="0" smtClean="0"/>
              <a:t>					</a:t>
            </a:r>
            <a:r>
              <a:rPr lang="en-US" sz="2000" b="1" dirty="0" smtClean="0"/>
              <a:t>Total</a:t>
            </a:r>
            <a:r>
              <a:rPr lang="en-US" sz="2000" dirty="0" smtClean="0"/>
              <a:t>: </a:t>
            </a:r>
          </a:p>
          <a:p>
            <a:pPr marL="114300" indent="0">
              <a:buNone/>
            </a:pPr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4246" y="2209800"/>
            <a:ext cx="807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54138" y="22098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135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What if there isn’t enough money circulating in the economy?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business cycle.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what part of the cycle would there not be enough money circulating? </a:t>
            </a:r>
          </a:p>
          <a:p>
            <a:r>
              <a:rPr lang="en-US" dirty="0" smtClean="0"/>
              <a:t>In what part of the cycle would there to be too much money? </a:t>
            </a:r>
            <a:endParaRPr lang="en-US" dirty="0"/>
          </a:p>
        </p:txBody>
      </p:sp>
      <p:pic>
        <p:nvPicPr>
          <p:cNvPr id="1026" name="Picture 2" descr="http://social-science.exteen.com/images/business_cycle_phas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453390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26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Does the money supply increase or decrease?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 lowers the discount rate. </a:t>
            </a:r>
          </a:p>
          <a:p>
            <a:endParaRPr lang="en-US" dirty="0"/>
          </a:p>
          <a:p>
            <a:r>
              <a:rPr lang="en-US" dirty="0" smtClean="0"/>
              <a:t>The Fed raises the reserve requirement from 10% to 15%</a:t>
            </a:r>
          </a:p>
          <a:p>
            <a:endParaRPr lang="en-US" dirty="0"/>
          </a:p>
          <a:p>
            <a:r>
              <a:rPr lang="en-US" dirty="0" smtClean="0"/>
              <a:t>The Fed buys $1 billion worth of bonds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8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YJudqkhcluc/VX14aFawr9I/AAAAAAAAIRk/Baj6CVoXPbk/s1600/100%2Btrillion%2BZ%2B%25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1" y="3657600"/>
            <a:ext cx="641386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70uvtbdqYq1CokEGeX7cssyuu1T6MkKaSVvOPOIBnP_i9DlR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771"/>
            <a:ext cx="242731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0/0c/ZWDvsUSDchart.svg/863px-ZWDvsUSDchart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21771"/>
            <a:ext cx="5919741" cy="500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31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the Fed raise the supply of money in the economy?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should the Fed lower the supply of money in the economy?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Bank gets its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start as a Corporation</a:t>
            </a:r>
          </a:p>
          <a:p>
            <a:pPr lvl="1"/>
            <a:r>
              <a:rPr lang="en-US" sz="2600" dirty="0" smtClean="0"/>
              <a:t>Investors buy stock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Deposits from </a:t>
            </a:r>
            <a:r>
              <a:rPr lang="en-US" sz="2800" dirty="0" err="1" smtClean="0"/>
              <a:t>ppl</a:t>
            </a:r>
            <a:r>
              <a:rPr lang="en-US" sz="2800" dirty="0" smtClean="0"/>
              <a:t> &amp; businesses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241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Banking Services for depositors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Checking accounts or DDAs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Debit cards </a:t>
            </a:r>
            <a:r>
              <a:rPr lang="en-US" sz="2400" dirty="0" smtClean="0"/>
              <a:t>take $ from Checking</a:t>
            </a:r>
            <a:endParaRPr lang="en-US" sz="2400" dirty="0"/>
          </a:p>
          <a:p>
            <a:r>
              <a:rPr lang="en-US" sz="2400" dirty="0" smtClean="0"/>
              <a:t>Savings accounts and </a:t>
            </a:r>
            <a:r>
              <a:rPr lang="en-US" sz="2400" dirty="0" smtClean="0">
                <a:solidFill>
                  <a:srgbClr val="C00000"/>
                </a:solidFill>
              </a:rPr>
              <a:t>Time deposits</a:t>
            </a:r>
          </a:p>
          <a:p>
            <a:pPr lvl="1"/>
            <a:r>
              <a:rPr lang="en-US" sz="2400" dirty="0" smtClean="0"/>
              <a:t>Savings accounts </a:t>
            </a:r>
          </a:p>
          <a:p>
            <a:pPr lvl="1"/>
            <a:r>
              <a:rPr lang="en-US" sz="2400" dirty="0" smtClean="0"/>
              <a:t>Money Market accounts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Certificates of Deposit (CDs) 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/>
              <a:t>Credit cards</a:t>
            </a:r>
          </a:p>
          <a:p>
            <a:r>
              <a:rPr lang="en-US" sz="2400" dirty="0" smtClean="0"/>
              <a:t>Electronic Funds Transfer (EFT)</a:t>
            </a:r>
          </a:p>
        </p:txBody>
      </p:sp>
      <p:pic>
        <p:nvPicPr>
          <p:cNvPr id="1026" name="Picture 2" descr="https://www.mastercard.us/en-us/consumers/find-card-products/debit-cards/_jcr_content/contentpar/herolight_2/image.adaptive.319.low.jpg/14294402372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4" t="22427" r="6923" b="23404"/>
          <a:stretch/>
        </p:blipFill>
        <p:spPr bwMode="auto">
          <a:xfrm>
            <a:off x="5484222" y="1234440"/>
            <a:ext cx="2625635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cefcu.com/content/images/original/check-inf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1" y="2438400"/>
            <a:ext cx="4381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94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if the bank gets robbed or goes bankrupt?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FDIC (Federal Deposit Insurance Corporation)  </a:t>
            </a:r>
          </a:p>
          <a:p>
            <a:r>
              <a:rPr lang="en-US" dirty="0" smtClean="0"/>
              <a:t>NCUSIF (National Credit Union Insurance Fund)</a:t>
            </a:r>
          </a:p>
          <a:p>
            <a:endParaRPr lang="en-US" dirty="0" smtClean="0"/>
          </a:p>
          <a:p>
            <a:r>
              <a:rPr lang="en-US" dirty="0" smtClean="0"/>
              <a:t>Up to $250,000 per account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4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bank makes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Loans</a:t>
            </a:r>
          </a:p>
          <a:p>
            <a:pPr lvl="1"/>
            <a:r>
              <a:rPr lang="en-US" sz="2400" dirty="0" smtClean="0"/>
              <a:t>Auto loans, student loans, personal loans</a:t>
            </a:r>
            <a:endParaRPr lang="en-US" sz="2400" dirty="0"/>
          </a:p>
          <a:p>
            <a:pPr lvl="1"/>
            <a:r>
              <a:rPr lang="en-US" sz="2400" dirty="0" smtClean="0"/>
              <a:t>Home Mortgage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Investments</a:t>
            </a:r>
          </a:p>
          <a:p>
            <a:pPr lvl="1"/>
            <a:r>
              <a:rPr lang="en-US" sz="2400" dirty="0" smtClean="0"/>
              <a:t>Helping businesses issue stock </a:t>
            </a:r>
          </a:p>
          <a:p>
            <a:pPr lvl="2"/>
            <a:r>
              <a:rPr lang="en-US" sz="2200" dirty="0" smtClean="0"/>
              <a:t>IPOs done by investment banks </a:t>
            </a:r>
            <a:r>
              <a:rPr lang="en-US" dirty="0" smtClean="0"/>
              <a:t>(Goldman Sachs, Credit Suisse First Boston, &amp; Morgan Stanley)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Purchasing bonds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Fees</a:t>
            </a:r>
          </a:p>
          <a:p>
            <a:pPr lvl="1"/>
            <a:r>
              <a:rPr lang="en-US" sz="2400" dirty="0" smtClean="0"/>
              <a:t>Page 292</a:t>
            </a:r>
            <a:endParaRPr lang="en-US" sz="2400" dirty="0"/>
          </a:p>
        </p:txBody>
      </p:sp>
      <p:pic>
        <p:nvPicPr>
          <p:cNvPr id="2050" name="Picture 2" descr="http://www.slate.com/content/dam/slate/archive/2009/10/1_123125_123051_2207791_2231210_091006_b_bankfeestn.jpg.CROP.original-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029200"/>
            <a:ext cx="23812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obertsreportonline.com/wp-content/uploads/2009/06/t-bi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627" y="1142999"/>
            <a:ext cx="4749372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61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Is your money actually sitting in a bank once you deposit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NO!</a:t>
            </a:r>
          </a:p>
          <a:p>
            <a:endParaRPr lang="en-US" dirty="0"/>
          </a:p>
          <a:p>
            <a:r>
              <a:rPr lang="en-US" dirty="0" smtClean="0"/>
              <a:t>Fractional Banking system </a:t>
            </a:r>
          </a:p>
          <a:p>
            <a:endParaRPr lang="en-US" dirty="0"/>
          </a:p>
          <a:p>
            <a:r>
              <a:rPr lang="en-US" dirty="0" smtClean="0"/>
              <a:t>Reserve Requirement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Required Reserves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Excess Reserves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7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4400" dirty="0" smtClean="0"/>
              <a:t>How does a bank create money?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Simplified T-account for a bank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Assets</a:t>
            </a:r>
            <a:r>
              <a:rPr lang="en-US" dirty="0" smtClean="0"/>
              <a:t>				</a:t>
            </a:r>
            <a:r>
              <a:rPr lang="en-US" b="1" dirty="0" smtClean="0">
                <a:solidFill>
                  <a:srgbClr val="C00000"/>
                </a:solidFill>
              </a:rPr>
              <a:t>Liabilities</a:t>
            </a:r>
            <a:endParaRPr lang="en-US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Total Reserves:			    Demand Deposits (checking accts)</a:t>
            </a:r>
          </a:p>
          <a:p>
            <a:pPr>
              <a:buFontTx/>
              <a:buChar char="-"/>
            </a:pPr>
            <a:r>
              <a:rPr lang="en-US" sz="2000" dirty="0" smtClean="0"/>
              <a:t>Required Reserves</a:t>
            </a:r>
          </a:p>
          <a:p>
            <a:pPr>
              <a:buFontTx/>
              <a:buChar char="-"/>
            </a:pPr>
            <a:r>
              <a:rPr lang="en-US" sz="2000" dirty="0" smtClean="0"/>
              <a:t>Excess Reserves 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Loans: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Securities: 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b="1" dirty="0" smtClean="0"/>
              <a:t>Total: </a:t>
            </a:r>
            <a:r>
              <a:rPr lang="en-US" sz="2000" dirty="0" smtClean="0"/>
              <a:t>					</a:t>
            </a:r>
            <a:r>
              <a:rPr lang="en-US" sz="2000" b="1" dirty="0" smtClean="0"/>
              <a:t>Total</a:t>
            </a:r>
            <a:r>
              <a:rPr lang="en-US" sz="2000" dirty="0" smtClean="0"/>
              <a:t>: </a:t>
            </a:r>
          </a:p>
          <a:p>
            <a:pPr marL="114300" indent="0">
              <a:buNone/>
            </a:pPr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2438400"/>
            <a:ext cx="807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2846" y="24384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20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4400" dirty="0" smtClean="0"/>
              <a:t>How does a bank create money?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r>
              <a:rPr lang="en-US" dirty="0" smtClean="0"/>
              <a:t>Suppose you deposit $1,000 into your checking account.</a:t>
            </a:r>
          </a:p>
          <a:p>
            <a:r>
              <a:rPr lang="en-US" dirty="0" smtClean="0"/>
              <a:t>If the reserve requirement was 10%... 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Assets</a:t>
            </a:r>
            <a:r>
              <a:rPr lang="en-US" dirty="0" smtClean="0"/>
              <a:t>				</a:t>
            </a:r>
            <a:r>
              <a:rPr lang="en-US" b="1" dirty="0" smtClean="0">
                <a:solidFill>
                  <a:srgbClr val="C00000"/>
                </a:solidFill>
              </a:rPr>
              <a:t>Liabilities</a:t>
            </a:r>
            <a:endParaRPr lang="en-US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Total Reserves:  			    DDAs (checking accts):   $1,000</a:t>
            </a:r>
          </a:p>
          <a:p>
            <a:pPr>
              <a:buFontTx/>
              <a:buChar char="-"/>
            </a:pPr>
            <a:r>
              <a:rPr lang="en-US" sz="2000" dirty="0" smtClean="0"/>
              <a:t>Required Reserves: 	$100				</a:t>
            </a:r>
          </a:p>
          <a:p>
            <a:pPr>
              <a:buFontTx/>
              <a:buChar char="-"/>
            </a:pPr>
            <a:r>
              <a:rPr lang="en-US" sz="2000" dirty="0" smtClean="0"/>
              <a:t>Excess Reserves: 	$900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Loans: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Securities: 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b="1" dirty="0" smtClean="0"/>
              <a:t>Total: </a:t>
            </a:r>
            <a:r>
              <a:rPr lang="en-US" sz="2000" dirty="0" smtClean="0"/>
              <a:t>			$1,000		</a:t>
            </a:r>
            <a:r>
              <a:rPr lang="en-US" sz="2000" b="1" dirty="0" smtClean="0"/>
              <a:t>Total</a:t>
            </a:r>
            <a:r>
              <a:rPr lang="en-US" sz="2000" dirty="0" smtClean="0"/>
              <a:t>: 		$1,000</a:t>
            </a:r>
          </a:p>
          <a:p>
            <a:pPr marL="114300" indent="0">
              <a:buNone/>
            </a:pPr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2438400"/>
            <a:ext cx="807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2846" y="24384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18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1033</TotalTime>
  <Words>495</Words>
  <Application>Microsoft Office PowerPoint</Application>
  <PresentationFormat>On-screen Show (4:3)</PresentationFormat>
  <Paragraphs>171</Paragraphs>
  <Slides>21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Banking</vt:lpstr>
      <vt:lpstr>PowerPoint Presentation</vt:lpstr>
      <vt:lpstr>How a Bank gets its Money</vt:lpstr>
      <vt:lpstr>Banking Services for depositors</vt:lpstr>
      <vt:lpstr>What if the bank gets robbed or goes bankrupt? </vt:lpstr>
      <vt:lpstr>How a bank makes money</vt:lpstr>
      <vt:lpstr>Is your money actually sitting in a bank once you deposit it?</vt:lpstr>
      <vt:lpstr>How does a bank create money?</vt:lpstr>
      <vt:lpstr>How does a bank create money?</vt:lpstr>
      <vt:lpstr>How does a bank create money?</vt:lpstr>
      <vt:lpstr>How does a bank create money?</vt:lpstr>
      <vt:lpstr>How does a bank create money?</vt:lpstr>
      <vt:lpstr>PowerPoint Presentation</vt:lpstr>
      <vt:lpstr>Why this matters? </vt:lpstr>
      <vt:lpstr>Welcome to the Federal Reserve</vt:lpstr>
      <vt:lpstr>Monetary Policy: Three tools of the Fed to control the money supply</vt:lpstr>
      <vt:lpstr>PowerPoint Presentation</vt:lpstr>
      <vt:lpstr>What if there isn’t enough money circulating in the economy? </vt:lpstr>
      <vt:lpstr>Does the money supply increase or decrease? </vt:lpstr>
      <vt:lpstr>Monetary policy: </vt:lpstr>
      <vt:lpstr>PowerPoint Presentation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</dc:title>
  <dc:creator>Thomas Lucas</dc:creator>
  <cp:lastModifiedBy>Thomas Lucas</cp:lastModifiedBy>
  <cp:revision>31</cp:revision>
  <dcterms:created xsi:type="dcterms:W3CDTF">2016-03-23T18:35:56Z</dcterms:created>
  <dcterms:modified xsi:type="dcterms:W3CDTF">2016-04-05T17:42:55Z</dcterms:modified>
</cp:coreProperties>
</file>