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78" r:id="rId8"/>
    <p:sldId id="279" r:id="rId9"/>
    <p:sldId id="280" r:id="rId10"/>
    <p:sldId id="281" r:id="rId11"/>
    <p:sldId id="28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7DF948-EB1B-4154-B9B6-8AC91E0B30B4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72EFB5-C21C-434A-B369-7F8F0A126D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Continued…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73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Life doesn’t have to be extremes</a:t>
            </a:r>
          </a:p>
          <a:p>
            <a:endParaRPr lang="en-US" sz="1600" b="1" dirty="0"/>
          </a:p>
          <a:p>
            <a:r>
              <a:rPr lang="en-US" b="1" dirty="0" smtClean="0"/>
              <a:t>You could choose an alternative. </a:t>
            </a:r>
          </a:p>
          <a:p>
            <a:endParaRPr lang="en-US" b="1" dirty="0"/>
          </a:p>
          <a:p>
            <a:r>
              <a:rPr lang="en-US" b="1" dirty="0" smtClean="0"/>
              <a:t>If you go from eating out everyday to only once, you are at alternative </a:t>
            </a:r>
            <a:r>
              <a:rPr lang="en-US" b="1" i="1" dirty="0" smtClean="0"/>
              <a:t>B</a:t>
            </a:r>
            <a:r>
              <a:rPr lang="en-US" b="1" dirty="0" smtClean="0"/>
              <a:t>.</a:t>
            </a:r>
          </a:p>
          <a:p>
            <a:pPr lvl="1"/>
            <a:r>
              <a:rPr lang="en-US" sz="1800" b="1" dirty="0" smtClean="0"/>
              <a:t>What did you give up? </a:t>
            </a:r>
          </a:p>
          <a:p>
            <a:pPr lvl="1"/>
            <a:r>
              <a:rPr lang="en-US" sz="1800" b="1" dirty="0" smtClean="0"/>
              <a:t>This is your </a:t>
            </a:r>
            <a:r>
              <a:rPr lang="en-US" sz="1800" b="1" dirty="0" smtClean="0">
                <a:solidFill>
                  <a:srgbClr val="C00000"/>
                </a:solidFill>
              </a:rPr>
              <a:t>opportunity cost</a:t>
            </a:r>
            <a:r>
              <a:rPr lang="en-US" sz="1800" b="1" dirty="0" smtClean="0"/>
              <a:t>!</a:t>
            </a:r>
            <a:endParaRPr lang="en-US" sz="1800" b="1" dirty="0"/>
          </a:p>
          <a:p>
            <a:r>
              <a:rPr lang="en-US" b="1" dirty="0" smtClean="0"/>
              <a:t>What is your opportunity cost of going from </a:t>
            </a:r>
            <a:r>
              <a:rPr lang="en-US" b="1" i="1" dirty="0" smtClean="0"/>
              <a:t>C</a:t>
            </a:r>
            <a:r>
              <a:rPr lang="en-US" b="1" dirty="0" smtClean="0"/>
              <a:t> to </a:t>
            </a:r>
            <a:r>
              <a:rPr lang="en-US" b="1" i="1" dirty="0" smtClean="0"/>
              <a:t>E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What is your opportunity cost of going from </a:t>
            </a:r>
            <a:r>
              <a:rPr lang="en-US" b="1" i="1" dirty="0" smtClean="0"/>
              <a:t>D</a:t>
            </a:r>
            <a:r>
              <a:rPr lang="en-US" b="1" dirty="0" smtClean="0"/>
              <a:t> to </a:t>
            </a:r>
            <a:r>
              <a:rPr lang="en-US" b="1" i="1" dirty="0" smtClean="0"/>
              <a:t>A</a:t>
            </a:r>
            <a:r>
              <a:rPr lang="en-US" b="1" dirty="0" smtClean="0"/>
              <a:t>?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0543"/>
              </p:ext>
            </p:extLst>
          </p:nvPr>
        </p:nvGraphicFramePr>
        <p:xfrm>
          <a:off x="1676400" y="228600"/>
          <a:ext cx="6095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3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800" dirty="0" smtClean="0"/>
              <a:t>Graph the schedule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You have just made a </a:t>
            </a:r>
            <a:r>
              <a:rPr lang="en-US" b="1" dirty="0" smtClean="0">
                <a:solidFill>
                  <a:srgbClr val="C00000"/>
                </a:solidFill>
              </a:rPr>
              <a:t>production possibilities curve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13475"/>
              </p:ext>
            </p:extLst>
          </p:nvPr>
        </p:nvGraphicFramePr>
        <p:xfrm>
          <a:off x="1600200" y="1219200"/>
          <a:ext cx="6095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6"/>
          <a:stretch/>
        </p:blipFill>
        <p:spPr>
          <a:xfrm>
            <a:off x="3352800" y="3048000"/>
            <a:ext cx="2539181" cy="207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0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 Visual of an nation’s economy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92"/>
          <a:stretch/>
        </p:blipFill>
        <p:spPr>
          <a:xfrm>
            <a:off x="2057400" y="1676400"/>
            <a:ext cx="4940082" cy="4610179"/>
          </a:xfrm>
        </p:spPr>
      </p:pic>
      <p:sp>
        <p:nvSpPr>
          <p:cNvPr id="6" name="TextBox 5"/>
          <p:cNvSpPr txBox="1"/>
          <p:nvPr/>
        </p:nvSpPr>
        <p:spPr>
          <a:xfrm>
            <a:off x="646472" y="1752600"/>
            <a:ext cx="1447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Capital </a:t>
            </a:r>
          </a:p>
          <a:p>
            <a:r>
              <a:rPr lang="en-US" sz="2000" b="1" dirty="0" smtClean="0"/>
              <a:t>     Goods</a:t>
            </a:r>
          </a:p>
          <a:p>
            <a:endParaRPr lang="en-US" dirty="0"/>
          </a:p>
          <a:p>
            <a:r>
              <a:rPr lang="en-US" dirty="0" smtClean="0"/>
              <a:t>(examples: machinery, </a:t>
            </a:r>
          </a:p>
          <a:p>
            <a:r>
              <a:rPr lang="en-US" dirty="0" smtClean="0"/>
              <a:t>factories, buildings, </a:t>
            </a:r>
          </a:p>
          <a:p>
            <a:r>
              <a:rPr lang="en-US" dirty="0" smtClean="0"/>
              <a:t>equipment)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799" y="6096000"/>
            <a:ext cx="317586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 Goods </a:t>
            </a:r>
          </a:p>
          <a:p>
            <a:r>
              <a:rPr lang="en-US" dirty="0" smtClean="0"/>
              <a:t>(examples: clothes, cars, TVs)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0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800" dirty="0" smtClean="0"/>
              <a:t>Production Possibilities Table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Production</a:t>
                      </a:r>
                      <a:r>
                        <a:rPr lang="en-US" dirty="0" smtClean="0"/>
                        <a:t> </a:t>
                      </a:r>
                      <a:r>
                        <a:rPr lang="en-US" sz="2000" dirty="0" smtClean="0"/>
                        <a:t>Alternatives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Types of Products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Pizzas </a:t>
                      </a:r>
                    </a:p>
                    <a:p>
                      <a:r>
                        <a:rPr lang="en-US" sz="1600" dirty="0" smtClean="0"/>
                        <a:t>(in</a:t>
                      </a:r>
                      <a:r>
                        <a:rPr lang="en-US" sz="1600" baseline="0" dirty="0" smtClean="0"/>
                        <a:t> 100,000s)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Cars</a:t>
                      </a:r>
                    </a:p>
                    <a:p>
                      <a:r>
                        <a:rPr lang="en-US" sz="1600" dirty="0" smtClean="0"/>
                        <a:t>(in 1,000s)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400" dirty="0" smtClean="0"/>
              <a:t>Production Possibilities Curve</a:t>
            </a:r>
            <a:endParaRPr lang="en-US" sz="4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1383268"/>
            <a:ext cx="0" cy="449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90800" y="5879068"/>
            <a:ext cx="5791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67000" y="5879068"/>
            <a:ext cx="393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1      2      3      4      5      6      7      8      9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1524000"/>
            <a:ext cx="418704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</a:p>
          <a:p>
            <a:endParaRPr lang="en-US" sz="800" dirty="0" smtClean="0"/>
          </a:p>
          <a:p>
            <a:r>
              <a:rPr lang="en-US" dirty="0" smtClean="0"/>
              <a:t>10</a:t>
            </a:r>
          </a:p>
          <a:p>
            <a:endParaRPr lang="en-US" sz="800" dirty="0" smtClean="0"/>
          </a:p>
          <a:p>
            <a:r>
              <a:rPr lang="en-US" dirty="0" smtClean="0"/>
              <a:t>9</a:t>
            </a:r>
          </a:p>
          <a:p>
            <a:endParaRPr lang="en-US" sz="800" dirty="0" smtClean="0"/>
          </a:p>
          <a:p>
            <a:r>
              <a:rPr lang="en-US" dirty="0" smtClean="0"/>
              <a:t>8</a:t>
            </a:r>
          </a:p>
          <a:p>
            <a:endParaRPr lang="en-US" sz="800" dirty="0" smtClean="0"/>
          </a:p>
          <a:p>
            <a:r>
              <a:rPr lang="en-US" dirty="0" smtClean="0"/>
              <a:t>7</a:t>
            </a:r>
          </a:p>
          <a:p>
            <a:endParaRPr lang="en-US" sz="800" dirty="0" smtClean="0"/>
          </a:p>
          <a:p>
            <a:r>
              <a:rPr lang="en-US" dirty="0" smtClean="0"/>
              <a:t>6</a:t>
            </a:r>
          </a:p>
          <a:p>
            <a:endParaRPr lang="en-US" sz="800" dirty="0" smtClean="0"/>
          </a:p>
          <a:p>
            <a:r>
              <a:rPr lang="en-US" dirty="0" smtClean="0"/>
              <a:t>5</a:t>
            </a:r>
          </a:p>
          <a:p>
            <a:endParaRPr lang="en-US" sz="800" dirty="0" smtClean="0"/>
          </a:p>
          <a:p>
            <a:r>
              <a:rPr lang="en-US" dirty="0" smtClean="0"/>
              <a:t>4</a:t>
            </a:r>
          </a:p>
          <a:p>
            <a:endParaRPr lang="en-US" sz="800" dirty="0" smtClean="0"/>
          </a:p>
          <a:p>
            <a:r>
              <a:rPr lang="en-US" dirty="0" smtClean="0"/>
              <a:t>3</a:t>
            </a:r>
          </a:p>
          <a:p>
            <a:endParaRPr lang="en-US" sz="800" dirty="0" smtClean="0"/>
          </a:p>
          <a:p>
            <a:r>
              <a:rPr lang="en-US" dirty="0" smtClean="0"/>
              <a:t>2</a:t>
            </a:r>
          </a:p>
          <a:p>
            <a:endParaRPr lang="en-US" sz="800" dirty="0" smtClean="0"/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90800" y="20574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19400" y="25146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00400" y="33528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0" y="44958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48443" y="5774733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6248400"/>
            <a:ext cx="710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Pizza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3352800"/>
            <a:ext cx="590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Cars</a:t>
            </a:r>
            <a:endParaRPr lang="en-US" b="1" dirty="0"/>
          </a:p>
        </p:txBody>
      </p:sp>
      <p:sp>
        <p:nvSpPr>
          <p:cNvPr id="18" name="Freeform 17"/>
          <p:cNvSpPr/>
          <p:nvPr/>
        </p:nvSpPr>
        <p:spPr>
          <a:xfrm>
            <a:off x="2615609" y="2083981"/>
            <a:ext cx="1701210" cy="3742661"/>
          </a:xfrm>
          <a:custGeom>
            <a:avLst/>
            <a:gdLst>
              <a:gd name="connsiteX0" fmla="*/ 0 w 1701210"/>
              <a:gd name="connsiteY0" fmla="*/ 0 h 3742661"/>
              <a:gd name="connsiteX1" fmla="*/ 233917 w 1701210"/>
              <a:gd name="connsiteY1" fmla="*/ 467833 h 3742661"/>
              <a:gd name="connsiteX2" fmla="*/ 637954 w 1701210"/>
              <a:gd name="connsiteY2" fmla="*/ 1360968 h 3742661"/>
              <a:gd name="connsiteX3" fmla="*/ 1233377 w 1701210"/>
              <a:gd name="connsiteY3" fmla="*/ 2488019 h 3742661"/>
              <a:gd name="connsiteX4" fmla="*/ 1701210 w 1701210"/>
              <a:gd name="connsiteY4" fmla="*/ 3742661 h 374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1210" h="3742661">
                <a:moveTo>
                  <a:pt x="0" y="0"/>
                </a:moveTo>
                <a:cubicBezTo>
                  <a:pt x="63795" y="120502"/>
                  <a:pt x="127591" y="241005"/>
                  <a:pt x="233917" y="467833"/>
                </a:cubicBezTo>
                <a:cubicBezTo>
                  <a:pt x="340243" y="694661"/>
                  <a:pt x="471377" y="1024270"/>
                  <a:pt x="637954" y="1360968"/>
                </a:cubicBezTo>
                <a:cubicBezTo>
                  <a:pt x="804531" y="1697666"/>
                  <a:pt x="1056168" y="2091070"/>
                  <a:pt x="1233377" y="2488019"/>
                </a:cubicBezTo>
                <a:cubicBezTo>
                  <a:pt x="1410586" y="2884968"/>
                  <a:pt x="1616150" y="3522922"/>
                  <a:pt x="1701210" y="3742661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9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4800" dirty="0" smtClean="0"/>
              <a:t>Production Possibilities Table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Production Alternatives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Types of Products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Pizzas </a:t>
                      </a:r>
                    </a:p>
                    <a:p>
                      <a:r>
                        <a:rPr lang="en-US" sz="1600" dirty="0" smtClean="0"/>
                        <a:t>(in</a:t>
                      </a:r>
                      <a:r>
                        <a:rPr lang="en-US" sz="1600" baseline="0" dirty="0" smtClean="0"/>
                        <a:t> 100,000s)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Cars</a:t>
                      </a:r>
                    </a:p>
                    <a:p>
                      <a:r>
                        <a:rPr lang="en-US" sz="1600" dirty="0" smtClean="0"/>
                        <a:t>(in 1,000s)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9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400" dirty="0" smtClean="0"/>
              <a:t>Production Possibilities Curve</a:t>
            </a:r>
            <a:endParaRPr lang="en-US" sz="4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1447800"/>
            <a:ext cx="0" cy="449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90800" y="5943600"/>
            <a:ext cx="5791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67000" y="5943600"/>
            <a:ext cx="441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1   2   3   4   5   6   7   8   9   10  11  12   13  14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1752600"/>
            <a:ext cx="41870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</a:p>
          <a:p>
            <a:endParaRPr lang="en-US" sz="300" dirty="0" smtClean="0"/>
          </a:p>
          <a:p>
            <a:r>
              <a:rPr lang="en-US" dirty="0" smtClean="0"/>
              <a:t>13</a:t>
            </a:r>
          </a:p>
          <a:p>
            <a:endParaRPr lang="en-US" sz="300" dirty="0" smtClean="0"/>
          </a:p>
          <a:p>
            <a:r>
              <a:rPr lang="en-US" dirty="0" smtClean="0"/>
              <a:t>12</a:t>
            </a:r>
          </a:p>
          <a:p>
            <a:endParaRPr lang="en-US" sz="200" dirty="0" smtClean="0"/>
          </a:p>
          <a:p>
            <a:r>
              <a:rPr lang="en-US" dirty="0" smtClean="0"/>
              <a:t>11</a:t>
            </a:r>
            <a:endParaRPr lang="en-US" sz="200" dirty="0" smtClean="0"/>
          </a:p>
          <a:p>
            <a:endParaRPr lang="en-US" sz="200" dirty="0" smtClean="0"/>
          </a:p>
          <a:p>
            <a:r>
              <a:rPr lang="en-US" dirty="0" smtClean="0"/>
              <a:t>10</a:t>
            </a:r>
          </a:p>
          <a:p>
            <a:endParaRPr lang="en-US" sz="200" dirty="0" smtClean="0"/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8</a:t>
            </a:r>
          </a:p>
          <a:p>
            <a:r>
              <a:rPr lang="en-US" dirty="0" smtClean="0"/>
              <a:t>7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90800" y="32004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35052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71800" y="39624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76600" y="48006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58674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90800" y="19050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48000" y="25146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05200" y="35052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14800" y="4495800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648200" y="5855732"/>
            <a:ext cx="76200" cy="76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24400" y="6248400"/>
            <a:ext cx="710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Pizza 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3352800"/>
            <a:ext cx="590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Cars</a:t>
            </a:r>
            <a:endParaRPr lang="en-US" b="1" dirty="0"/>
          </a:p>
        </p:txBody>
      </p:sp>
      <p:sp>
        <p:nvSpPr>
          <p:cNvPr id="21" name="Freeform 20"/>
          <p:cNvSpPr/>
          <p:nvPr/>
        </p:nvSpPr>
        <p:spPr>
          <a:xfrm>
            <a:off x="2625969" y="3235569"/>
            <a:ext cx="1031631" cy="2696308"/>
          </a:xfrm>
          <a:custGeom>
            <a:avLst/>
            <a:gdLst>
              <a:gd name="connsiteX0" fmla="*/ 0 w 1031631"/>
              <a:gd name="connsiteY0" fmla="*/ 0 h 2696308"/>
              <a:gd name="connsiteX1" fmla="*/ 164123 w 1031631"/>
              <a:gd name="connsiteY1" fmla="*/ 398585 h 2696308"/>
              <a:gd name="connsiteX2" fmla="*/ 398585 w 1031631"/>
              <a:gd name="connsiteY2" fmla="*/ 820616 h 2696308"/>
              <a:gd name="connsiteX3" fmla="*/ 726831 w 1031631"/>
              <a:gd name="connsiteY3" fmla="*/ 1688123 h 2696308"/>
              <a:gd name="connsiteX4" fmla="*/ 1031631 w 1031631"/>
              <a:gd name="connsiteY4" fmla="*/ 2696308 h 269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631" h="2696308">
                <a:moveTo>
                  <a:pt x="0" y="0"/>
                </a:moveTo>
                <a:cubicBezTo>
                  <a:pt x="48846" y="130908"/>
                  <a:pt x="97692" y="261816"/>
                  <a:pt x="164123" y="398585"/>
                </a:cubicBezTo>
                <a:cubicBezTo>
                  <a:pt x="230554" y="535354"/>
                  <a:pt x="304800" y="605693"/>
                  <a:pt x="398585" y="820616"/>
                </a:cubicBezTo>
                <a:cubicBezTo>
                  <a:pt x="492370" y="1035539"/>
                  <a:pt x="621323" y="1375508"/>
                  <a:pt x="726831" y="1688123"/>
                </a:cubicBezTo>
                <a:cubicBezTo>
                  <a:pt x="832339" y="2000738"/>
                  <a:pt x="1031631" y="2696308"/>
                  <a:pt x="1031631" y="2696308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49415" y="1899138"/>
            <a:ext cx="2039816" cy="4009293"/>
          </a:xfrm>
          <a:custGeom>
            <a:avLst/>
            <a:gdLst>
              <a:gd name="connsiteX0" fmla="*/ 0 w 2039816"/>
              <a:gd name="connsiteY0" fmla="*/ 0 h 4009293"/>
              <a:gd name="connsiteX1" fmla="*/ 422031 w 2039816"/>
              <a:gd name="connsiteY1" fmla="*/ 703385 h 4009293"/>
              <a:gd name="connsiteX2" fmla="*/ 937847 w 2039816"/>
              <a:gd name="connsiteY2" fmla="*/ 1664677 h 4009293"/>
              <a:gd name="connsiteX3" fmla="*/ 1500554 w 2039816"/>
              <a:gd name="connsiteY3" fmla="*/ 2649416 h 4009293"/>
              <a:gd name="connsiteX4" fmla="*/ 2039816 w 2039816"/>
              <a:gd name="connsiteY4" fmla="*/ 4009293 h 400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816" h="4009293">
                <a:moveTo>
                  <a:pt x="0" y="0"/>
                </a:moveTo>
                <a:cubicBezTo>
                  <a:pt x="132861" y="212969"/>
                  <a:pt x="265723" y="425939"/>
                  <a:pt x="422031" y="703385"/>
                </a:cubicBezTo>
                <a:cubicBezTo>
                  <a:pt x="578339" y="980831"/>
                  <a:pt x="758093" y="1340339"/>
                  <a:pt x="937847" y="1664677"/>
                </a:cubicBezTo>
                <a:cubicBezTo>
                  <a:pt x="1117601" y="1989016"/>
                  <a:pt x="1316893" y="2258647"/>
                  <a:pt x="1500554" y="2649416"/>
                </a:cubicBezTo>
                <a:cubicBezTo>
                  <a:pt x="1684215" y="3040185"/>
                  <a:pt x="1862015" y="3524739"/>
                  <a:pt x="2039816" y="400929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7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PPC’s can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might allow a producer to make more of a product?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44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Assume an economy is economically efficient. Illustrate that an economy that is fully using its resources at its current level of technology.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720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Assume an economy is no longer fully employing its resources at the current level of technology. Illustrate this.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453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800" dirty="0" smtClean="0"/>
              <a:t>What gives something value?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sz="3000" b="1" dirty="0" smtClean="0">
                <a:solidFill>
                  <a:srgbClr val="C00000"/>
                </a:solidFill>
              </a:rPr>
              <a:t>Utility</a:t>
            </a:r>
            <a:r>
              <a:rPr lang="en-US" sz="3000" b="1" dirty="0" smtClean="0"/>
              <a:t> &amp; </a:t>
            </a:r>
            <a:r>
              <a:rPr lang="en-US" sz="3000" b="1" dirty="0" smtClean="0">
                <a:solidFill>
                  <a:srgbClr val="C00000"/>
                </a:solidFill>
              </a:rPr>
              <a:t>Scarcity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Goods: 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Durable goods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Nondurable goods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Consumer goods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Capital goods</a:t>
            </a:r>
          </a:p>
          <a:p>
            <a:endParaRPr lang="en-US" sz="3000" b="1" dirty="0"/>
          </a:p>
          <a:p>
            <a:r>
              <a:rPr lang="en-US" sz="3000" b="1" dirty="0" smtClean="0"/>
              <a:t>Services</a:t>
            </a:r>
          </a:p>
          <a:p>
            <a:endParaRPr lang="en-US" sz="3000" b="1" dirty="0"/>
          </a:p>
          <a:p>
            <a:r>
              <a:rPr lang="en-US" sz="3000" b="1" dirty="0" smtClean="0"/>
              <a:t>A good or service has value when…..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38735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Illustrate an economy that is in a recession.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52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Suppose wages drop and the new lower wages discourage workers from seeking employment resulting in a decrease in labor participation rate.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46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Suppose that the capital stock used in the production of capital goods and consumer goods increases.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76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Suppose that because of a reduction of energy resources, an economy can no longer fully employ all of its technological advances.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21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Illustrate an economy that goes from a high level of unemployment to a more moderate level of unemployment.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48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Suppose an economy is fully-employed and the government imposes a mandatory retirement of 60 years of age.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66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Suppose an economy is using all of its resources efficiently and then increases its technology to produce more capital goods.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57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Individuals </a:t>
            </a:r>
            <a:r>
              <a:rPr lang="en-US" sz="3200" dirty="0" smtClean="0"/>
              <a:t>&amp; Societies </a:t>
            </a:r>
            <a:r>
              <a:rPr lang="en-US" sz="3200" dirty="0" smtClean="0"/>
              <a:t>have to answer the fundamental economic </a:t>
            </a:r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What to produce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to produce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For whom to produce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There is an </a:t>
            </a:r>
            <a:r>
              <a:rPr lang="en-US" b="1" dirty="0" smtClean="0">
                <a:solidFill>
                  <a:srgbClr val="C00000"/>
                </a:solidFill>
              </a:rPr>
              <a:t>opportunity cost </a:t>
            </a:r>
            <a:r>
              <a:rPr lang="en-US" b="1" dirty="0" smtClean="0"/>
              <a:t>for each choice</a:t>
            </a: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Op Cost </a:t>
            </a:r>
            <a:r>
              <a:rPr lang="en-US" sz="1800" b="1" dirty="0" smtClean="0"/>
              <a:t>is the value of the next best alternative not chosen </a:t>
            </a:r>
          </a:p>
          <a:p>
            <a:pPr lvl="1"/>
            <a:r>
              <a:rPr lang="en-US" sz="1800" b="1" dirty="0" smtClean="0"/>
              <a:t>Translate that to normal English please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2991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What’s the difference between income and wealth?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do we tell if a country is “rich” or “poor”?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Gross Domestic Product </a:t>
            </a:r>
            <a:r>
              <a:rPr lang="en-US" b="1" dirty="0" smtClean="0"/>
              <a:t>(GDP</a:t>
            </a:r>
            <a:r>
              <a:rPr lang="en-US" b="1" dirty="0" smtClean="0"/>
              <a:t>)</a:t>
            </a:r>
          </a:p>
          <a:p>
            <a:pPr lvl="1"/>
            <a:r>
              <a:rPr lang="en-US" sz="1800" b="1" dirty="0" smtClean="0"/>
              <a:t>Total value of all goods &amp; services produced in a country in a year</a:t>
            </a:r>
            <a:endParaRPr lang="en-US" sz="1800" b="1" dirty="0" smtClean="0"/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GDP per capita</a:t>
            </a:r>
            <a:endParaRPr lang="en-US" sz="1800" b="1" dirty="0">
              <a:solidFill>
                <a:srgbClr val="C00000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Factors of Production </a:t>
            </a: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Land </a:t>
            </a: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Labor  </a:t>
            </a: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Capital</a:t>
            </a:r>
          </a:p>
          <a:p>
            <a:pPr lvl="1"/>
            <a:r>
              <a:rPr lang="en-US" sz="1800" b="1" dirty="0" smtClean="0">
                <a:solidFill>
                  <a:srgbClr val="C00000"/>
                </a:solidFill>
              </a:rPr>
              <a:t>Entrepreneurs </a:t>
            </a:r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1052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20"/>
          <a:stretch/>
        </p:blipFill>
        <p:spPr bwMode="auto">
          <a:xfrm>
            <a:off x="0" y="304799"/>
            <a:ext cx="3723542" cy="593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53"/>
          <a:stretch/>
        </p:blipFill>
        <p:spPr bwMode="auto">
          <a:xfrm>
            <a:off x="4038600" y="457200"/>
            <a:ext cx="4905375" cy="512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5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400" dirty="0" smtClean="0"/>
              <a:t>Everyone has to make choices.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Scarcity of resources forces choices</a:t>
            </a:r>
          </a:p>
          <a:p>
            <a:endParaRPr lang="en-US" sz="2800" b="1" dirty="0"/>
          </a:p>
          <a:p>
            <a:r>
              <a:rPr lang="en-US" sz="2800" b="1" dirty="0" smtClean="0"/>
              <a:t>You can sleep or study, pack your lunch or buy it</a:t>
            </a:r>
          </a:p>
          <a:p>
            <a:endParaRPr lang="en-US" sz="2800" b="1" dirty="0"/>
          </a:p>
          <a:p>
            <a:r>
              <a:rPr lang="en-US" sz="2800" b="1" dirty="0" smtClean="0"/>
              <a:t>But it usually isn’t an “all or nothing” situation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9346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400" dirty="0" smtClean="0"/>
              <a:t>Imagine a typical school week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could buy your lunch ever day or just a couple of days a week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This table is called a </a:t>
            </a:r>
            <a:r>
              <a:rPr lang="en-US" b="1" dirty="0" smtClean="0">
                <a:solidFill>
                  <a:srgbClr val="C00000"/>
                </a:solidFill>
              </a:rPr>
              <a:t>production possibility schedule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Illustrates alternatives and </a:t>
            </a:r>
            <a:r>
              <a:rPr lang="en-US" b="1" dirty="0" smtClean="0">
                <a:solidFill>
                  <a:srgbClr val="C00000"/>
                </a:solidFill>
              </a:rPr>
              <a:t>opportunity cost </a:t>
            </a:r>
          </a:p>
          <a:p>
            <a:endParaRPr lang="en-US" b="1" dirty="0"/>
          </a:p>
          <a:p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452255"/>
              </p:ext>
            </p:extLst>
          </p:nvPr>
        </p:nvGraphicFramePr>
        <p:xfrm>
          <a:off x="1371600" y="2819400"/>
          <a:ext cx="6095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2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Let’s say you buy your lunch everyday and spend $5 for each meal. </a:t>
            </a:r>
          </a:p>
          <a:p>
            <a:pPr lvl="1"/>
            <a:r>
              <a:rPr lang="en-US" sz="1800" b="1" dirty="0" smtClean="0"/>
              <a:t>How much are you spending each week to eat out? </a:t>
            </a:r>
            <a:endParaRPr lang="en-US" sz="1800" b="1" dirty="0"/>
          </a:p>
          <a:p>
            <a:endParaRPr lang="en-US" b="1" dirty="0" smtClean="0"/>
          </a:p>
          <a:p>
            <a:r>
              <a:rPr lang="en-US" b="1" dirty="0" smtClean="0"/>
              <a:t>But if you packed your lunch, that costs money too!</a:t>
            </a:r>
          </a:p>
          <a:p>
            <a:pPr lvl="1"/>
            <a:r>
              <a:rPr lang="en-US" b="1" dirty="0" smtClean="0"/>
              <a:t>Loaf of bread - $2</a:t>
            </a:r>
          </a:p>
          <a:p>
            <a:pPr lvl="1"/>
            <a:r>
              <a:rPr lang="en-US" b="1" dirty="0" smtClean="0"/>
              <a:t>Jar of Peanut Butter - $3</a:t>
            </a:r>
          </a:p>
          <a:p>
            <a:pPr lvl="1"/>
            <a:r>
              <a:rPr lang="en-US" b="1" dirty="0" smtClean="0"/>
              <a:t>Jar of Jelly - $3</a:t>
            </a:r>
          </a:p>
          <a:p>
            <a:pPr lvl="1"/>
            <a:r>
              <a:rPr lang="en-US" b="1" dirty="0" smtClean="0"/>
              <a:t>Bag of Chips - $4 </a:t>
            </a:r>
          </a:p>
          <a:p>
            <a:pPr lvl="1"/>
            <a:r>
              <a:rPr lang="en-US" b="1" dirty="0" smtClean="0"/>
              <a:t>5 Fuji apples -  $5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590071"/>
              </p:ext>
            </p:extLst>
          </p:nvPr>
        </p:nvGraphicFramePr>
        <p:xfrm>
          <a:off x="1676400" y="228600"/>
          <a:ext cx="6095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4078240"/>
            <a:ext cx="451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That $28 over two weeks or $14 a week.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4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495</TotalTime>
  <Words>782</Words>
  <Application>Microsoft Office PowerPoint</Application>
  <PresentationFormat>On-screen Show (4:3)</PresentationFormat>
  <Paragraphs>276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Executive</vt:lpstr>
      <vt:lpstr>Economics Basics</vt:lpstr>
      <vt:lpstr>What gives something value?</vt:lpstr>
      <vt:lpstr>Individuals &amp; Societies have to answer the fundamental economic questions</vt:lpstr>
      <vt:lpstr>What’s the difference between income and wealth?</vt:lpstr>
      <vt:lpstr>How do we tell if a country is “rich” or “poor”? </vt:lpstr>
      <vt:lpstr>PowerPoint Presentation</vt:lpstr>
      <vt:lpstr>Everyone has to make choices.</vt:lpstr>
      <vt:lpstr>Imagine a typical school week</vt:lpstr>
      <vt:lpstr>PowerPoint Presentation</vt:lpstr>
      <vt:lpstr>PowerPoint Presentation</vt:lpstr>
      <vt:lpstr>Graph the schedule</vt:lpstr>
      <vt:lpstr>A Visual of an nation’s economy</vt:lpstr>
      <vt:lpstr>Production Possibilities Table</vt:lpstr>
      <vt:lpstr>Production Possibilities Curve</vt:lpstr>
      <vt:lpstr>Production Possibilities Table</vt:lpstr>
      <vt:lpstr>Production Possibilities Curve</vt:lpstr>
      <vt:lpstr>PPC’s can shift</vt:lpstr>
      <vt:lpstr>Graph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Basics</dc:title>
  <dc:creator>Thomas Lucas</dc:creator>
  <cp:lastModifiedBy>Thomas Lucas</cp:lastModifiedBy>
  <cp:revision>15</cp:revision>
  <dcterms:created xsi:type="dcterms:W3CDTF">2016-01-07T14:31:30Z</dcterms:created>
  <dcterms:modified xsi:type="dcterms:W3CDTF">2016-01-08T18:55:27Z</dcterms:modified>
</cp:coreProperties>
</file>