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E3422-CB3A-48CE-84B4-73BFB85C68D8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CA810-6478-4F1F-9793-3D9868328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79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CA810-6478-4F1F-9793-3D98683280A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CA810-6478-4F1F-9793-3D98683280A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BF9E-F907-46A5-9E38-4C133B15E8B6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383C-9882-40F9-85AF-D113750C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BF9E-F907-46A5-9E38-4C133B15E8B6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383C-9882-40F9-85AF-D113750C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BF9E-F907-46A5-9E38-4C133B15E8B6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383C-9882-40F9-85AF-D113750C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BF9E-F907-46A5-9E38-4C133B15E8B6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383C-9882-40F9-85AF-D113750C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BF9E-F907-46A5-9E38-4C133B15E8B6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383C-9882-40F9-85AF-D113750C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BF9E-F907-46A5-9E38-4C133B15E8B6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383C-9882-40F9-85AF-D113750C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BF9E-F907-46A5-9E38-4C133B15E8B6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383C-9882-40F9-85AF-D113750C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BF9E-F907-46A5-9E38-4C133B15E8B6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383C-9882-40F9-85AF-D113750C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BF9E-F907-46A5-9E38-4C133B15E8B6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383C-9882-40F9-85AF-D113750C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BF9E-F907-46A5-9E38-4C133B15E8B6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383C-9882-40F9-85AF-D113750C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BF9E-F907-46A5-9E38-4C133B15E8B6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383C-9882-40F9-85AF-D113750C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39999">
              <a:schemeClr val="tx2">
                <a:lumMod val="20000"/>
                <a:lumOff val="80000"/>
              </a:schemeClr>
            </a:gs>
            <a:gs pos="70000">
              <a:srgbClr val="C4D6EB"/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CBF9E-F907-46A5-9E38-4C133B15E8B6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0383C-9882-40F9-85AF-D113750C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hyperlink" Target="http://en.wikipedia.org/wiki/File:You_Can't_Always_Get_What_You_Want_sample.og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Economics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Basics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If you kept saving $5 a day until you retire at 65…</a:t>
            </a:r>
          </a:p>
          <a:p>
            <a:pPr lvl="1"/>
            <a:r>
              <a:rPr lang="en-US" dirty="0" smtClean="0"/>
              <a:t>$341,358.75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This would earn you $17,068 in interest a year.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Vocab</a:t>
            </a:r>
            <a:r>
              <a:rPr lang="en-US" dirty="0" smtClean="0"/>
              <a:t> we’ve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Need</a:t>
            </a:r>
          </a:p>
          <a:p>
            <a:r>
              <a:rPr lang="en-US" dirty="0" smtClean="0"/>
              <a:t>Want</a:t>
            </a:r>
          </a:p>
          <a:p>
            <a:r>
              <a:rPr lang="en-US" dirty="0" smtClean="0"/>
              <a:t>Economics</a:t>
            </a:r>
          </a:p>
          <a:p>
            <a:r>
              <a:rPr lang="en-US" dirty="0" smtClean="0"/>
              <a:t>Goods </a:t>
            </a:r>
          </a:p>
          <a:p>
            <a:r>
              <a:rPr lang="en-US" dirty="0" smtClean="0"/>
              <a:t>Services</a:t>
            </a:r>
          </a:p>
          <a:p>
            <a:r>
              <a:rPr lang="en-US" dirty="0" smtClean="0"/>
              <a:t>Scarcity</a:t>
            </a:r>
          </a:p>
          <a:p>
            <a:r>
              <a:rPr lang="en-US" dirty="0" smtClean="0"/>
              <a:t>Shortage</a:t>
            </a:r>
          </a:p>
          <a:p>
            <a:r>
              <a:rPr lang="en-US" dirty="0" smtClean="0"/>
              <a:t>Factors of production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Land </a:t>
            </a:r>
          </a:p>
          <a:p>
            <a:r>
              <a:rPr lang="en-US" dirty="0" smtClean="0"/>
              <a:t>Labor</a:t>
            </a:r>
          </a:p>
          <a:p>
            <a:r>
              <a:rPr lang="en-US" dirty="0" smtClean="0"/>
              <a:t>Capital </a:t>
            </a:r>
          </a:p>
          <a:p>
            <a:r>
              <a:rPr lang="en-US" dirty="0" smtClean="0"/>
              <a:t>Physical capital</a:t>
            </a:r>
          </a:p>
          <a:p>
            <a:r>
              <a:rPr lang="en-US" dirty="0" smtClean="0"/>
              <a:t>Human capital</a:t>
            </a:r>
          </a:p>
          <a:p>
            <a:r>
              <a:rPr lang="en-US" dirty="0" smtClean="0"/>
              <a:t>Entrepreneur</a:t>
            </a:r>
          </a:p>
          <a:p>
            <a:r>
              <a:rPr lang="en-US" dirty="0" smtClean="0"/>
              <a:t>Trade-off</a:t>
            </a:r>
          </a:p>
          <a:p>
            <a:r>
              <a:rPr lang="en-US" dirty="0" smtClean="0"/>
              <a:t>Opportunity Cost </a:t>
            </a:r>
          </a:p>
          <a:p>
            <a:r>
              <a:rPr lang="en-US" dirty="0" smtClean="0"/>
              <a:t>Thinking at the margin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b="1" dirty="0" smtClean="0">
                <a:solidFill>
                  <a:srgbClr val="C00000"/>
                </a:solidFill>
              </a:rPr>
              <a:t>economics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study of how people seek to satisfy their </a:t>
            </a:r>
            <a:r>
              <a:rPr lang="en-US" b="1" dirty="0" smtClean="0">
                <a:solidFill>
                  <a:srgbClr val="C00000"/>
                </a:solidFill>
              </a:rPr>
              <a:t>needs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C00000"/>
                </a:solidFill>
              </a:rPr>
              <a:t>wants</a:t>
            </a:r>
            <a:r>
              <a:rPr lang="en-US" dirty="0" smtClean="0"/>
              <a:t> by making choices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 smtClean="0"/>
              <a:t>when faced with scarcity</a:t>
            </a:r>
          </a:p>
          <a:p>
            <a:endParaRPr lang="en-US" dirty="0"/>
          </a:p>
          <a:p>
            <a:r>
              <a:rPr lang="en-US" dirty="0" smtClean="0"/>
              <a:t>Economics is about CHOICE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can’t always get what you want.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Scarcity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Give three examples of scarce resource: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Both </a:t>
            </a:r>
            <a:r>
              <a:rPr lang="en-US" b="1" dirty="0" smtClean="0">
                <a:solidFill>
                  <a:srgbClr val="C00000"/>
                </a:solidFill>
              </a:rPr>
              <a:t>Goods</a:t>
            </a:r>
            <a:r>
              <a:rPr lang="en-US" dirty="0" smtClean="0"/>
              <a:t> &amp; </a:t>
            </a:r>
            <a:r>
              <a:rPr lang="en-US" b="1" dirty="0" smtClean="0">
                <a:solidFill>
                  <a:srgbClr val="C00000"/>
                </a:solidFill>
              </a:rPr>
              <a:t>Services</a:t>
            </a:r>
            <a:r>
              <a:rPr lang="en-US" dirty="0" smtClean="0"/>
              <a:t> can be scarce</a:t>
            </a:r>
          </a:p>
          <a:p>
            <a:endParaRPr lang="en-US" dirty="0" smtClean="0"/>
          </a:p>
          <a:p>
            <a:r>
              <a:rPr lang="en-US" dirty="0" smtClean="0"/>
              <a:t>Note: Don’t confuse </a:t>
            </a:r>
            <a:r>
              <a:rPr lang="en-US" dirty="0" smtClean="0">
                <a:solidFill>
                  <a:srgbClr val="C00000"/>
                </a:solidFill>
              </a:rPr>
              <a:t>scarcity</a:t>
            </a:r>
            <a:r>
              <a:rPr lang="en-US" dirty="0" smtClean="0"/>
              <a:t> with a </a:t>
            </a:r>
            <a:r>
              <a:rPr lang="en-US" b="1" dirty="0" smtClean="0">
                <a:solidFill>
                  <a:srgbClr val="C00000"/>
                </a:solidFill>
              </a:rPr>
              <a:t>shortage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Scarcity always exists</a:t>
            </a:r>
          </a:p>
          <a:p>
            <a:pPr lvl="1"/>
            <a:r>
              <a:rPr lang="en-US" dirty="0" smtClean="0"/>
              <a:t>Shortages are usually temporary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24600" y="1219200"/>
            <a:ext cx="24384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Rolling Stones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Rolling ston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76309" y="11049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7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on </a:t>
            </a:r>
            <a:r>
              <a:rPr lang="en-US" dirty="0" smtClean="0">
                <a:solidFill>
                  <a:srgbClr val="C00000"/>
                </a:solidFill>
              </a:rPr>
              <a:t>Resources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Economists divide them into three main categories called </a:t>
            </a:r>
            <a:r>
              <a:rPr lang="en-US" b="1" dirty="0" smtClean="0">
                <a:solidFill>
                  <a:srgbClr val="C00000"/>
                </a:solidFill>
              </a:rPr>
              <a:t>Factors of Production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Land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Labor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Capital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Physical 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Human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Entrepreneurs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The people who combine land, labor, and capital to create new goods and services. </a:t>
            </a:r>
            <a:endParaRPr lang="en-US" dirty="0"/>
          </a:p>
          <a:p>
            <a:pPr lvl="1"/>
            <a:r>
              <a:rPr lang="en-US" dirty="0" smtClean="0"/>
              <a:t>These are the people who start businesses.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Scarcity forces a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Trade-Offs </a:t>
            </a:r>
            <a:r>
              <a:rPr lang="en-US" dirty="0" smtClean="0"/>
              <a:t>– all the alternatives that we give up whenever we choose one course of action over another</a:t>
            </a:r>
          </a:p>
          <a:p>
            <a:endParaRPr lang="en-US" dirty="0"/>
          </a:p>
          <a:p>
            <a:r>
              <a:rPr lang="en-US" dirty="0" smtClean="0"/>
              <a:t>Individuals:</a:t>
            </a:r>
          </a:p>
          <a:p>
            <a:endParaRPr lang="en-US" dirty="0"/>
          </a:p>
          <a:p>
            <a:r>
              <a:rPr lang="en-US" dirty="0" smtClean="0"/>
              <a:t>Businesses: </a:t>
            </a:r>
          </a:p>
          <a:p>
            <a:endParaRPr lang="en-US" dirty="0"/>
          </a:p>
          <a:p>
            <a:r>
              <a:rPr lang="en-US" dirty="0" smtClean="0"/>
              <a:t>Society: 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Guns or butter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your notes, write down three decisions you made this morning.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Pick one of your decisions</a:t>
            </a:r>
          </a:p>
          <a:p>
            <a:endParaRPr lang="en-US" dirty="0" smtClean="0"/>
          </a:p>
          <a:p>
            <a:r>
              <a:rPr lang="en-US" dirty="0" smtClean="0"/>
              <a:t>What could you have done instead?</a:t>
            </a:r>
          </a:p>
          <a:p>
            <a:endParaRPr lang="en-US" dirty="0" smtClean="0"/>
          </a:p>
          <a:p>
            <a:r>
              <a:rPr lang="en-US" dirty="0" smtClean="0"/>
              <a:t>Of all of things you could have done, what would have been your second choice? </a:t>
            </a:r>
          </a:p>
          <a:p>
            <a:pPr lvl="1"/>
            <a:r>
              <a:rPr lang="en-US" dirty="0" smtClean="0"/>
              <a:t>This is your </a:t>
            </a:r>
            <a:r>
              <a:rPr lang="en-US" b="1" u="sng" dirty="0" smtClean="0">
                <a:solidFill>
                  <a:srgbClr val="C00000"/>
                </a:solidFill>
              </a:rPr>
              <a:t>Opportunity Cost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The most desirable alternative given up as  the result of a decision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Decision-Making Chart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514600"/>
                <a:gridCol w="3581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Alternatives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Sleep Late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Wake up early to study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Benefits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Enjoy more sleep </a:t>
                      </a:r>
                    </a:p>
                    <a:p>
                      <a:r>
                        <a:rPr lang="en-US" sz="2000" dirty="0" smtClean="0"/>
                        <a:t>Have more energy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Better grades on test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Teacher and parental approval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Personal satisfaction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Decision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Extra</a:t>
                      </a:r>
                      <a:r>
                        <a:rPr lang="en-US" sz="2000" baseline="0" dirty="0" smtClean="0"/>
                        <a:t> sleep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Wake</a:t>
                      </a:r>
                      <a:r>
                        <a:rPr lang="en-US" sz="2000" baseline="0" dirty="0" smtClean="0"/>
                        <a:t> up early to study for a test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Opportunity Cost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Extra study time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Extra sleep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Benefits Given up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Better grades on test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Teacher and parental approval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Personal satisfaction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Enjoy more sleep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Have more energy during the day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612571" y="2057400"/>
            <a:ext cx="2340429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59829" y="2057400"/>
            <a:ext cx="3429001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0800" y="3429000"/>
            <a:ext cx="2340429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7000" y="3810000"/>
            <a:ext cx="2340429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77886" y="4267200"/>
            <a:ext cx="2340429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81600" y="3429000"/>
            <a:ext cx="3429001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14257" y="3831771"/>
            <a:ext cx="3429001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70714" y="4256314"/>
            <a:ext cx="3429001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 at the Margin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624066"/>
              </p:ext>
            </p:extLst>
          </p:nvPr>
        </p:nvGraphicFramePr>
        <p:xfrm>
          <a:off x="457200" y="1600200"/>
          <a:ext cx="8402066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666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Option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Benefit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Opportunity Cost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hour of extra study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Grade of </a:t>
                      </a:r>
                      <a:r>
                        <a:rPr lang="en-US" sz="2400" dirty="0" smtClean="0"/>
                        <a:t>C on the test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r>
                        <a:rPr lang="en-US" sz="2400" baseline="0" dirty="0" smtClean="0"/>
                        <a:t> hour of sleep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 hours of extra study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Grade of B on the test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 hours of sleep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 hours of extra study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Grade of B+ on the test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 hours of sleep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 hours of extra study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Grade of A- on the test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 hours of sleep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55626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C00000"/>
                </a:solidFill>
              </a:rPr>
              <a:t>Thinking at the Margin</a:t>
            </a:r>
            <a:r>
              <a:rPr lang="en-US" sz="2200" dirty="0" smtClean="0"/>
              <a:t>: deciding to use or not use one additional unit of some resource.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Latte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Spending $5 a day on unnecessary stuff </a:t>
            </a:r>
          </a:p>
          <a:p>
            <a:endParaRPr lang="en-US" dirty="0" smtClean="0"/>
          </a:p>
          <a:p>
            <a:r>
              <a:rPr lang="en-US" dirty="0" smtClean="0"/>
              <a:t>If you kept the $5 each day and stuck it in a jar, you would have $1,825 after a year. </a:t>
            </a:r>
          </a:p>
          <a:p>
            <a:endParaRPr lang="en-US" dirty="0" smtClean="0"/>
          </a:p>
          <a:p>
            <a:r>
              <a:rPr lang="en-US" dirty="0" smtClean="0"/>
              <a:t>If you invested it and were able to earn 5% interest: </a:t>
            </a:r>
          </a:p>
          <a:p>
            <a:endParaRPr lang="en-US" dirty="0" smtClean="0"/>
          </a:p>
          <a:p>
            <a:r>
              <a:rPr lang="en-US" dirty="0" smtClean="0"/>
              <a:t>$1,916.25 in 1 years. 		$24,102.39 in 10 years.</a:t>
            </a:r>
            <a:br>
              <a:rPr lang="en-US" dirty="0" smtClean="0"/>
            </a:br>
            <a:r>
              <a:rPr lang="en-US" dirty="0" smtClean="0"/>
              <a:t>$3,928.31 in 2 years. 		$41,349.92 in 15 years.</a:t>
            </a:r>
            <a:br>
              <a:rPr lang="en-US" dirty="0" smtClean="0"/>
            </a:br>
            <a:r>
              <a:rPr lang="en-US" dirty="0" smtClean="0"/>
              <a:t>$6,040.98 in 3 years. 		$63,362.63 in 20 years.</a:t>
            </a:r>
            <a:br>
              <a:rPr lang="en-US" dirty="0" smtClean="0"/>
            </a:br>
            <a:r>
              <a:rPr lang="en-US" dirty="0" smtClean="0"/>
              <a:t>$8,259.28 in 4 years. 		$127,313.44 in 30 years.</a:t>
            </a:r>
            <a:br>
              <a:rPr lang="en-US" dirty="0" smtClean="0"/>
            </a:br>
            <a:r>
              <a:rPr lang="en-US" dirty="0" smtClean="0"/>
              <a:t>$10,588.49 in 5 years. 		$231,482.57 in 40 years.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76800" y="4114800"/>
            <a:ext cx="3657600" cy="2133600"/>
          </a:xfrm>
          <a:prstGeom prst="rect">
            <a:avLst/>
          </a:prstGeom>
          <a:gradFill>
            <a:gsLst>
              <a:gs pos="100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5867400"/>
            <a:ext cx="5674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When most of you are 57 or 58, 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you would be earning $11,574 in interest annually. 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486</Words>
  <Application>Microsoft Office PowerPoint</Application>
  <PresentationFormat>On-screen Show (4:3)</PresentationFormat>
  <Paragraphs>121</Paragraphs>
  <Slides>11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Economics 101</vt:lpstr>
      <vt:lpstr>What is economics?</vt:lpstr>
      <vt:lpstr>You can’t always get what you want.</vt:lpstr>
      <vt:lpstr>A note on Resources</vt:lpstr>
      <vt:lpstr>Scarcity forces a choice</vt:lpstr>
      <vt:lpstr>In your notes, write down three decisions you made this morning. </vt:lpstr>
      <vt:lpstr>Decision-Making Chart</vt:lpstr>
      <vt:lpstr>Decision Making at the Margin</vt:lpstr>
      <vt:lpstr>The Latte Effect</vt:lpstr>
      <vt:lpstr>PowerPoint Presentation</vt:lpstr>
      <vt:lpstr>Vocab we’ve covered</vt:lpstr>
    </vt:vector>
  </TitlesOfParts>
  <Company>PFISD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101</dc:title>
  <dc:creator>Tom Lucas</dc:creator>
  <cp:lastModifiedBy>Thomas Lucas</cp:lastModifiedBy>
  <cp:revision>39</cp:revision>
  <dcterms:created xsi:type="dcterms:W3CDTF">2012-08-30T12:52:57Z</dcterms:created>
  <dcterms:modified xsi:type="dcterms:W3CDTF">2016-01-08T18:56:12Z</dcterms:modified>
</cp:coreProperties>
</file>